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7" r:id="rId11"/>
    <p:sldId id="268" r:id="rId12"/>
    <p:sldId id="269" r:id="rId13"/>
    <p:sldId id="270" r:id="rId14"/>
    <p:sldId id="271" r:id="rId15"/>
    <p:sldId id="266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31.10.2020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  <a:cs typeface="FreesiaUPC" panose="020B05020402040202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DAEB3-2211-4CA3-9D23-0143FCF3926F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E9B35-0826-45CC-9C2C-707B22DFAA83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0063D-EDF2-4190-A726-B9B651F864E7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289488-0C23-4DC8-A9FA-240659547385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FA117-2261-4A1D-8BE7-0B7E6A1366C0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9279E9-B6DA-4AB3-A7CE-B748E56BEA69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F7452-61A3-4CDC-ACAB-74E5B4A7EF57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00952-BE77-47A2-BE29-2226E2D6BB12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5EF43-AECB-4459-AE90-3AFB54138C76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D0FAC8F-653F-479B-B209-9F30C9091843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6FD9FC9-5FD1-4E3B-B719-212F55599717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28A7F57-8526-4A03-89D8-FFB0245E6649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algn="ctr"/>
            <a:r>
              <a:rPr lang="ru-RU" sz="4000" dirty="0"/>
              <a:t>Тема № 6 «Биржевые торги и сделки»</a:t>
            </a: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1. Сущность биржевых торгов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2. Механизм биржевой торговли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3. Биржевой аукцион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4. Биржевые сделки.</a:t>
            </a: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9F4A62-DD25-4804-92F6-61C557DF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91BBA4-9A26-4620-8DD5-90667C97C415}"/>
              </a:ext>
            </a:extLst>
          </p:cNvPr>
          <p:cNvSpPr/>
          <p:nvPr/>
        </p:nvSpPr>
        <p:spPr>
          <a:xfrm>
            <a:off x="416011" y="356571"/>
            <a:ext cx="11359978" cy="129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 Биржевой зал и каждое биржевое место оборудованы техническими средствами (телефонной, телефаксной связями), а также компьютером с выходом на электронное табло биржи для оперативной связи брокеров с клиентами и персоналом биржи.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923E11-4F23-4631-B8D7-F89EB1F837B2}"/>
              </a:ext>
            </a:extLst>
          </p:cNvPr>
          <p:cNvSpPr/>
          <p:nvPr/>
        </p:nvSpPr>
        <p:spPr>
          <a:xfrm>
            <a:off x="939115" y="2428253"/>
            <a:ext cx="4464908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Рядом с биржевым залом размещаются отделы работников стационарного аппарата биржи и хранилища информации о торгах.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76ECD9-B4E6-4AA8-B66B-C51EDCAB4E63}"/>
              </a:ext>
            </a:extLst>
          </p:cNvPr>
          <p:cNvSpPr/>
          <p:nvPr/>
        </p:nvSpPr>
        <p:spPr>
          <a:xfrm>
            <a:off x="538015" y="5041915"/>
            <a:ext cx="8880389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В биржевом зале предусматриваются рабочие места для представителей информационных агентств, передающих оперативные биржевые новости.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NYSE - Нью-Йоркская фондовая биржа глазами трейдеров Masterforex-V">
            <a:extLst>
              <a:ext uri="{FF2B5EF4-FFF2-40B4-BE49-F238E27FC236}">
                <a16:creationId xmlns:a16="http://schemas.microsoft.com/office/drawing/2014/main" id="{F44C1BE8-6D1E-44BA-AA7E-9C37E9278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97" y="1227512"/>
            <a:ext cx="5747692" cy="38223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068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04234A-72FA-4E65-BE31-A03D09076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6504FB-11F9-41D2-B01C-0CE71FBA5201}"/>
              </a:ext>
            </a:extLst>
          </p:cNvPr>
          <p:cNvSpPr/>
          <p:nvPr/>
        </p:nvSpPr>
        <p:spPr>
          <a:xfrm>
            <a:off x="428367" y="180364"/>
            <a:ext cx="11401168" cy="253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биржевом кольце (яме) торговля ведется в строго определенное время, которое называют биржевой сессией. Опыт работы зарубежных бирж показывает, что это время не может быть установлено произвольно, оно должно учитывать наличие бирж соответствующего товара в других странах или временных поясах. Так, время проведения сделок с нефтью и дизельным топливом на биржах США и Англии установлено таким образом, чтобы окончание торговли в Лондоне совпало с ее началом в Нью-Йорке. Это продлевает время заключения сделок, что способствует росту биржевых операций. Для этого биржи часто заключают специальные соглашения.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AC659B-623C-4905-AB5F-88C67618758D}"/>
              </a:ext>
            </a:extLst>
          </p:cNvPr>
          <p:cNvSpPr/>
          <p:nvPr/>
        </p:nvSpPr>
        <p:spPr>
          <a:xfrm>
            <a:off x="5733535" y="3104056"/>
            <a:ext cx="6096000" cy="21200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Торговлю в биржевом кольце (яме) ведут брокеры или члены биржи, физически там присутствующие. За рубежом для работы в кольце допускаются только те брокеры, которые выдержали соответствующие квалификационные испытания.</a:t>
            </a:r>
          </a:p>
        </p:txBody>
      </p:sp>
      <p:pic>
        <p:nvPicPr>
          <p:cNvPr id="8194" name="Picture 2" descr="Торговые роботы для богатенького Буратино | Первостатейный | Яндекс Дзен">
            <a:extLst>
              <a:ext uri="{FF2B5EF4-FFF2-40B4-BE49-F238E27FC236}">
                <a16:creationId xmlns:a16="http://schemas.microsoft.com/office/drawing/2014/main" id="{989CC519-8E9A-49A9-AB44-BC2160E91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0" y="2759805"/>
            <a:ext cx="4758602" cy="31965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795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FBB060-F706-45D3-BC44-B31B8E01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ECE535-726C-46ED-A17D-B124FF15B609}"/>
              </a:ext>
            </a:extLst>
          </p:cNvPr>
          <p:cNvSpPr/>
          <p:nvPr/>
        </p:nvSpPr>
        <p:spPr>
          <a:xfrm>
            <a:off x="362464" y="142389"/>
            <a:ext cx="11508260" cy="1427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Зарубежная практика показывает» что 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брокеры,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присутствующие в биржевом зале, заключают сделки либо за свой счет (в США их называют «местными», а в Англии - дилерами), либо для клиентов (в США - «брокерами на полу», а в Англии - брокерами).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AA2E18-BFE7-4D74-A917-F9F7118D4BAF}"/>
              </a:ext>
            </a:extLst>
          </p:cNvPr>
          <p:cNvSpPr/>
          <p:nvPr/>
        </p:nvSpPr>
        <p:spPr>
          <a:xfrm>
            <a:off x="362464" y="1761236"/>
            <a:ext cx="11508260" cy="18896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часть сделок заключается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«брокерами на полу»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(брокерами), которые работают в интересах клиентов - не членов биржи. При этом существенным моментом является передача заказов клиентов брокерам, присутствующим в кольце. Клиент может передавать его по телефону или заранее перед началом торга. Самым важным в заказе клиента является цена.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67DA56-6CE5-4467-802B-0567EF31FE76}"/>
              </a:ext>
            </a:extLst>
          </p:cNvPr>
          <p:cNvSpPr/>
          <p:nvPr/>
        </p:nvSpPr>
        <p:spPr>
          <a:xfrm>
            <a:off x="362464" y="3954964"/>
            <a:ext cx="11508260" cy="18836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Мировая практика выработала два метода ведения биржевого торга: публичная торговля (сделки заключаются путем выкриков, дублируемых сигналами, которые подаются рукой и пальцами) и торговля шепотом. Торговля шепотом имеет ограниченное распространение, преимущественно в странах Юго-Восточной Азии и Японии.</a:t>
            </a:r>
          </a:p>
        </p:txBody>
      </p:sp>
    </p:spTree>
    <p:extLst>
      <p:ext uri="{BB962C8B-B14F-4D97-AF65-F5344CB8AC3E}">
        <p14:creationId xmlns:p14="http://schemas.microsoft.com/office/powerpoint/2010/main" val="1777751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207A3A-3F49-4B83-8FA2-218C27359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31.10.2020</a:t>
            </a:fld>
            <a:endParaRPr lang="en-US" dirty="0"/>
          </a:p>
        </p:txBody>
      </p:sp>
      <p:pic>
        <p:nvPicPr>
          <p:cNvPr id="9218" name="Picture 2" descr="Свободная биржевая торговля">
            <a:extLst>
              <a:ext uri="{FF2B5EF4-FFF2-40B4-BE49-F238E27FC236}">
                <a16:creationId xmlns:a16="http://schemas.microsoft.com/office/drawing/2014/main" id="{FD4AF67A-22DC-4B31-9DEF-DED332AF1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"/>
          <a:stretch/>
        </p:blipFill>
        <p:spPr bwMode="auto">
          <a:xfrm>
            <a:off x="2186578" y="1704569"/>
            <a:ext cx="8189544" cy="167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D66942-E757-4977-9C3E-D2F4AE63C531}"/>
              </a:ext>
            </a:extLst>
          </p:cNvPr>
          <p:cNvSpPr/>
          <p:nvPr/>
        </p:nvSpPr>
        <p:spPr>
          <a:xfrm>
            <a:off x="584885" y="0"/>
            <a:ext cx="11392930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жесты, которые используются при кольцевой торговле, связаны с цифрами. Цифры от единицы до пяти показываются соответствующим числом пальцев поднятой вверх руки. Цифры от шести до десяти показываются путем прижатия большим пальцем другого: например, для цифры 6 прижимается мизинец. С обозначениями цифр можно познакомиться по рисунку: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6F4FF9-5760-4BE4-8C36-26DFB420F81D}"/>
              </a:ext>
            </a:extLst>
          </p:cNvPr>
          <p:cNvSpPr/>
          <p:nvPr/>
        </p:nvSpPr>
        <p:spPr>
          <a:xfrm>
            <a:off x="555485" y="3497284"/>
            <a:ext cx="113929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палец касается подбородка, показывается количество товара в единицах. Пальцы касаются головы – значит, число пальцев следует умножать на 10 (три пальца – 30). Касание кулаком лба означает, что нужно умножать количество пальцев на сотню.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и другие команды, которые активно используются при кольцевой торговле. Если брокер показывает руки, повернутые ладонями на себя – это предложение купить, если руки отвернуты – он, соответственно, хочет продать. Существуют и более сложные жесты – с их помощью участники торговли показывают месяцы года при торговле производными активами, например, фьючерсами.</a:t>
            </a:r>
          </a:p>
        </p:txBody>
      </p:sp>
    </p:spTree>
    <p:extLst>
      <p:ext uri="{BB962C8B-B14F-4D97-AF65-F5344CB8AC3E}">
        <p14:creationId xmlns:p14="http://schemas.microsoft.com/office/powerpoint/2010/main" val="2652515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042C0B-5FEF-417D-9A72-680695C7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862501-EE96-4FD2-840D-9C502EB619C3}"/>
              </a:ext>
            </a:extLst>
          </p:cNvPr>
          <p:cNvSpPr/>
          <p:nvPr/>
        </p:nvSpPr>
        <p:spPr>
          <a:xfrm>
            <a:off x="247135" y="246267"/>
            <a:ext cx="117801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Публичная биржевая торговля за рубежом основана на принципе двойного аукциона, для которого необходимо, чтобы покупатели повышали цену спроса, а продавцы понижали цену предложения.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Совпадение предложений продавца и покупателя является основанием для заключения сделки.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Особенностью современной биржевой торговли за рубежом при большом числе продавцов и покупателей является небольшая разница между ценами предложения и спроса (0,1% уровня цены). Это облегчает заключение сделок, способствует росту объема оборота биржи, снижает накладные расходы на ведение торговых операций.</a:t>
            </a:r>
          </a:p>
        </p:txBody>
      </p:sp>
      <p:pic>
        <p:nvPicPr>
          <p:cNvPr id="10242" name="Picture 2" descr="Валютная биржа - крупнейшие валютные биржи России и мира">
            <a:extLst>
              <a:ext uri="{FF2B5EF4-FFF2-40B4-BE49-F238E27FC236}">
                <a16:creationId xmlns:a16="http://schemas.microsoft.com/office/drawing/2014/main" id="{A72960BF-117F-47E0-AE26-A2A8617EB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70" y="3336196"/>
            <a:ext cx="8361406" cy="30194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765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2D23E-BA0F-42A6-BA7D-52EF6430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6666"/>
            <a:ext cx="10058400" cy="47127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200" dirty="0"/>
              <a:t>3. Биржевой аукцион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ACD18B-0E27-4A57-8621-FCB423D0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31.10.2020</a:t>
            </a:fld>
            <a:endParaRPr lang="en-US" dirty="0"/>
          </a:p>
        </p:txBody>
      </p:sp>
      <p:pic>
        <p:nvPicPr>
          <p:cNvPr id="11266" name="Picture 2" descr="Биржевая торговля чаем">
            <a:extLst>
              <a:ext uri="{FF2B5EF4-FFF2-40B4-BE49-F238E27FC236}">
                <a16:creationId xmlns:a16="http://schemas.microsoft.com/office/drawing/2014/main" id="{00F1B090-C634-4AF8-8E12-EDA28973D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530" y="3793475"/>
            <a:ext cx="3344909" cy="22210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0D2272-1604-4C77-A75A-FA6461AE347C}"/>
              </a:ext>
            </a:extLst>
          </p:cNvPr>
          <p:cNvSpPr/>
          <p:nvPr/>
        </p:nvSpPr>
        <p:spPr>
          <a:xfrm>
            <a:off x="486547" y="681509"/>
            <a:ext cx="11335265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реализации товаров на бирже, при которой стартовую цену назначает продавец, а покупатель, предложивший наибольшую цену, получает товар.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1B0BE0-867D-4DEA-98B0-8A5B759D4D6F}"/>
              </a:ext>
            </a:extLst>
          </p:cNvPr>
          <p:cNvSpPr/>
          <p:nvPr/>
        </p:nvSpPr>
        <p:spPr>
          <a:xfrm>
            <a:off x="192143" y="1950653"/>
            <a:ext cx="51837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Различия между биржевыми аукционами базируются на ряде факторов: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количество участников;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объем активов в обращении в целях продажи или покупки;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скорость изменения политики цен;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уровень развития биржи.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7A4095C-5D61-49AB-B4FA-B4159126C905}"/>
              </a:ext>
            </a:extLst>
          </p:cNvPr>
          <p:cNvGrpSpPr/>
          <p:nvPr/>
        </p:nvGrpSpPr>
        <p:grpSpPr>
          <a:xfrm>
            <a:off x="5919950" y="2005247"/>
            <a:ext cx="6066102" cy="3130437"/>
            <a:chOff x="367648" y="268709"/>
            <a:chExt cx="6066102" cy="313043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2AA7291F-CE08-4A8B-AF02-709CCAC0F04D}"/>
                </a:ext>
              </a:extLst>
            </p:cNvPr>
            <p:cNvSpPr/>
            <p:nvPr/>
          </p:nvSpPr>
          <p:spPr>
            <a:xfrm>
              <a:off x="568411" y="268709"/>
              <a:ext cx="5653279" cy="60136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50215"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Организация торговли ценными бумагами</a:t>
              </a:r>
              <a:endParaRPr lang="ru-RU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BFCAB7A-654A-4F6A-BAE0-6C39DF5DD69A}"/>
                </a:ext>
              </a:extLst>
            </p:cNvPr>
            <p:cNvSpPr/>
            <p:nvPr/>
          </p:nvSpPr>
          <p:spPr>
            <a:xfrm>
              <a:off x="568411" y="1178991"/>
              <a:ext cx="2520007" cy="46339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Простой аукцион</a:t>
              </a:r>
              <a:endParaRPr lang="ru-RU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1C18A853-28A7-4C20-87E5-506F29803719}"/>
                </a:ext>
              </a:extLst>
            </p:cNvPr>
            <p:cNvSpPr/>
            <p:nvPr/>
          </p:nvSpPr>
          <p:spPr>
            <a:xfrm>
              <a:off x="3701684" y="1154296"/>
              <a:ext cx="2520007" cy="46339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Двойной аукцион</a:t>
              </a:r>
              <a:endParaRPr lang="ru-RU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B0DA75CB-CDD4-4E9A-B530-CFDEB9D259E6}"/>
                </a:ext>
              </a:extLst>
            </p:cNvPr>
            <p:cNvSpPr/>
            <p:nvPr/>
          </p:nvSpPr>
          <p:spPr>
            <a:xfrm>
              <a:off x="568412" y="1772154"/>
              <a:ext cx="2520007" cy="4633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Аукцион продавца</a:t>
              </a:r>
              <a:endParaRPr lang="ru-RU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DB986703-4472-4C1A-A313-F2941A6DF575}"/>
                </a:ext>
              </a:extLst>
            </p:cNvPr>
            <p:cNvSpPr/>
            <p:nvPr/>
          </p:nvSpPr>
          <p:spPr>
            <a:xfrm>
              <a:off x="568411" y="2365317"/>
              <a:ext cx="2520007" cy="4633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Аукцион покупателя</a:t>
              </a:r>
              <a:endParaRPr lang="ru-RU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F0351F5A-21F1-4BC4-BCF6-E2AD962B90F5}"/>
                </a:ext>
              </a:extLst>
            </p:cNvPr>
            <p:cNvSpPr/>
            <p:nvPr/>
          </p:nvSpPr>
          <p:spPr>
            <a:xfrm>
              <a:off x="568411" y="2935749"/>
              <a:ext cx="2520007" cy="4633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Заочный аукцион</a:t>
              </a:r>
              <a:endParaRPr lang="ru-RU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2C8483ED-90F7-49DC-AECD-0FB7FAC582A7}"/>
                </a:ext>
              </a:extLst>
            </p:cNvPr>
            <p:cNvSpPr/>
            <p:nvPr/>
          </p:nvSpPr>
          <p:spPr>
            <a:xfrm>
              <a:off x="3701685" y="1740260"/>
              <a:ext cx="2520007" cy="4633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Залповый аукцион</a:t>
              </a:r>
              <a:endParaRPr lang="ru-RU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EF09D54D-A0AF-4DE2-9916-E10DECEFBBDF}"/>
                </a:ext>
              </a:extLst>
            </p:cNvPr>
            <p:cNvSpPr/>
            <p:nvPr/>
          </p:nvSpPr>
          <p:spPr>
            <a:xfrm>
              <a:off x="3701684" y="2326224"/>
              <a:ext cx="2520007" cy="4633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Непрерывный аукцион</a:t>
              </a:r>
              <a:endParaRPr lang="ru-RU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0B1B8BF4-BA65-41EF-9CF3-C7BA70CD90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1690" y="1361281"/>
              <a:ext cx="212060" cy="20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990780B6-9539-4BE1-9694-E2765A6FDDF7}"/>
                </a:ext>
              </a:extLst>
            </p:cNvPr>
            <p:cNvCxnSpPr/>
            <p:nvPr/>
          </p:nvCxnSpPr>
          <p:spPr>
            <a:xfrm>
              <a:off x="6433750" y="1361281"/>
              <a:ext cx="0" cy="1213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9A8CA213-B12C-4610-BD6B-EA893CA6319F}"/>
                </a:ext>
              </a:extLst>
            </p:cNvPr>
            <p:cNvCxnSpPr>
              <a:endCxn id="15" idx="3"/>
            </p:cNvCxnSpPr>
            <p:nvPr/>
          </p:nvCxnSpPr>
          <p:spPr>
            <a:xfrm flipH="1">
              <a:off x="6221692" y="1971958"/>
              <a:ext cx="21205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FAF80575-A8BF-42CD-9C37-A9107BFD0983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 flipH="1">
              <a:off x="6221691" y="2557922"/>
              <a:ext cx="21205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9F80A228-E80A-48B1-B251-F82C8A909F35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378941" y="1410690"/>
              <a:ext cx="1894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93D871AF-9EA0-408D-91C6-59B1972125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648" y="1410690"/>
              <a:ext cx="11293" cy="1756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179A0EEB-794B-4933-8FFE-B25EA5F86DFE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390235" y="2003853"/>
              <a:ext cx="17817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D54FE8FF-9E21-4C76-B936-BE7CE60152C3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367648" y="2597016"/>
              <a:ext cx="2007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035360E0-4F8C-40DE-8873-9F101BBAC031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367648" y="3167448"/>
              <a:ext cx="2007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FDCB94-032A-4319-A8A4-39205F1BE862}"/>
              </a:ext>
            </a:extLst>
          </p:cNvPr>
          <p:cNvSpPr/>
          <p:nvPr/>
        </p:nvSpPr>
        <p:spPr>
          <a:xfrm>
            <a:off x="5677992" y="5414793"/>
            <a:ext cx="6096000" cy="3809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215" algn="ctr"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1 - Организация аукционной торговли ценными бумагами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0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FDF5C0-9802-49F8-9A42-DDE363A7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31.10.2020</a:t>
            </a:fld>
            <a:endParaRPr lang="en-US" dirty="0"/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19AE293-91A2-41AE-A639-83D7FAD1AA08}"/>
              </a:ext>
            </a:extLst>
          </p:cNvPr>
          <p:cNvGrpSpPr/>
          <p:nvPr/>
        </p:nvGrpSpPr>
        <p:grpSpPr>
          <a:xfrm>
            <a:off x="300783" y="375800"/>
            <a:ext cx="5852882" cy="5415399"/>
            <a:chOff x="6479162" y="268709"/>
            <a:chExt cx="5473935" cy="4794282"/>
          </a:xfrm>
        </p:grpSpPr>
        <p:sp>
          <p:nvSpPr>
            <p:cNvPr id="40" name="Прямоугольник: скругленные противолежащие углы 39">
              <a:extLst>
                <a:ext uri="{FF2B5EF4-FFF2-40B4-BE49-F238E27FC236}">
                  <a16:creationId xmlns:a16="http://schemas.microsoft.com/office/drawing/2014/main" id="{3CF421A2-21AF-461B-9687-4F97CE82577A}"/>
                </a:ext>
              </a:extLst>
            </p:cNvPr>
            <p:cNvSpPr/>
            <p:nvPr/>
          </p:nvSpPr>
          <p:spPr>
            <a:xfrm>
              <a:off x="6479162" y="268709"/>
              <a:ext cx="5473925" cy="826923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Простой аукцион организуется при появлении минимального спроса и предложения на товар:</a:t>
              </a:r>
              <a:endParaRPr lang="ru-RU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рямоугольник: скругленные противолежащие углы 40">
              <a:extLst>
                <a:ext uri="{FF2B5EF4-FFF2-40B4-BE49-F238E27FC236}">
                  <a16:creationId xmlns:a16="http://schemas.microsoft.com/office/drawing/2014/main" id="{9F64EEB2-BCE6-45F9-917A-D62008B29F76}"/>
                </a:ext>
              </a:extLst>
            </p:cNvPr>
            <p:cNvSpPr/>
            <p:nvPr/>
          </p:nvSpPr>
          <p:spPr>
            <a:xfrm>
              <a:off x="6834956" y="1214864"/>
              <a:ext cx="5118141" cy="910282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Аукцион продавца (английский тип) организуется продавцом для быстрой реализации какого-либо товара</a:t>
              </a:r>
              <a:endParaRPr lang="ru-RU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Прямоугольник: скругленные противолежащие углы 41">
              <a:extLst>
                <a:ext uri="{FF2B5EF4-FFF2-40B4-BE49-F238E27FC236}">
                  <a16:creationId xmlns:a16="http://schemas.microsoft.com/office/drawing/2014/main" id="{17A50E15-F68E-4E0D-9083-F1F21D38438F}"/>
                </a:ext>
              </a:extLst>
            </p:cNvPr>
            <p:cNvSpPr/>
            <p:nvPr/>
          </p:nvSpPr>
          <p:spPr>
            <a:xfrm>
              <a:off x="6834956" y="2185194"/>
              <a:ext cx="5118120" cy="1444737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Аукцион покупателя (голландский тип) организуется одним (несколькими) участником с целью купить какой-либо товар по более выгодной цене. Здесь всегда количество покупателей минимально</a:t>
              </a:r>
              <a:endParaRPr lang="ru-RU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Прямоугольник: скругленные противолежащие углы 42">
              <a:extLst>
                <a:ext uri="{FF2B5EF4-FFF2-40B4-BE49-F238E27FC236}">
                  <a16:creationId xmlns:a16="http://schemas.microsoft.com/office/drawing/2014/main" id="{B77148B8-8E3D-49B6-89D9-CC68F9FD684E}"/>
                </a:ext>
              </a:extLst>
            </p:cNvPr>
            <p:cNvSpPr/>
            <p:nvPr/>
          </p:nvSpPr>
          <p:spPr>
            <a:xfrm>
              <a:off x="6834956" y="3689979"/>
              <a:ext cx="5118114" cy="1373012"/>
            </a:xfrm>
            <a:prstGeom prst="round2Diag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0"/>
                </a:spcAft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Заочный аукцион (аукцион втемную) проводится особенным образом. Продавец объявляет о наличии у него товара на продажу, а покупатели, оценив возможности и перспективы, выставляют каждый свою цену</a:t>
              </a:r>
              <a:endParaRPr lang="ru-RU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760D1EFB-0F6D-4D37-BBCC-324D08B50E8C}"/>
                </a:ext>
              </a:extLst>
            </p:cNvPr>
            <p:cNvCxnSpPr>
              <a:cxnSpLocks/>
            </p:cNvCxnSpPr>
            <p:nvPr/>
          </p:nvCxnSpPr>
          <p:spPr>
            <a:xfrm>
              <a:off x="6623222" y="1087395"/>
              <a:ext cx="0" cy="328909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>
              <a:extLst>
                <a:ext uri="{FF2B5EF4-FFF2-40B4-BE49-F238E27FC236}">
                  <a16:creationId xmlns:a16="http://schemas.microsoft.com/office/drawing/2014/main" id="{4DA7DC8B-4079-4322-AC9C-D09D5D6053BD}"/>
                </a:ext>
              </a:extLst>
            </p:cNvPr>
            <p:cNvCxnSpPr>
              <a:cxnSpLocks/>
              <a:endCxn id="41" idx="2"/>
            </p:cNvCxnSpPr>
            <p:nvPr/>
          </p:nvCxnSpPr>
          <p:spPr>
            <a:xfrm>
              <a:off x="6623222" y="1670005"/>
              <a:ext cx="211734" cy="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>
              <a:extLst>
                <a:ext uri="{FF2B5EF4-FFF2-40B4-BE49-F238E27FC236}">
                  <a16:creationId xmlns:a16="http://schemas.microsoft.com/office/drawing/2014/main" id="{F46FA015-6DB0-4176-8F96-1C9179937EAD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>
              <a:off x="6623222" y="2907562"/>
              <a:ext cx="211734" cy="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>
              <a:extLst>
                <a:ext uri="{FF2B5EF4-FFF2-40B4-BE49-F238E27FC236}">
                  <a16:creationId xmlns:a16="http://schemas.microsoft.com/office/drawing/2014/main" id="{62A1EF19-AD60-4A47-A041-BC1ACE79F9C7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 flipV="1">
              <a:off x="6623222" y="4376485"/>
              <a:ext cx="211734" cy="2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290" name="Picture 2" descr="Как устроена Московская биржа">
            <a:extLst>
              <a:ext uri="{FF2B5EF4-FFF2-40B4-BE49-F238E27FC236}">
                <a16:creationId xmlns:a16="http://schemas.microsoft.com/office/drawing/2014/main" id="{B88E384E-0CC0-44C5-A5F6-285269AFB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075" y="1309854"/>
            <a:ext cx="5463339" cy="324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763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4562C1-D47D-4820-8910-348BDE7B5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075A8B68-C584-4D56-B315-2D3A5ADB5F6F}"/>
              </a:ext>
            </a:extLst>
          </p:cNvPr>
          <p:cNvSpPr/>
          <p:nvPr/>
        </p:nvSpPr>
        <p:spPr>
          <a:xfrm>
            <a:off x="211685" y="161617"/>
            <a:ext cx="9072358" cy="106582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Двойной аукцион популярен на развитых фондовых биржевых площадках. Суть заключается в том, что заявки поступают одновременно от участников с двух сторон. Организаторам торгов остается только удовлетворить заявки.</a:t>
            </a: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359944BC-CCC1-4228-9A14-D04167141876}"/>
              </a:ext>
            </a:extLst>
          </p:cNvPr>
          <p:cNvSpPr/>
          <p:nvPr/>
        </p:nvSpPr>
        <p:spPr>
          <a:xfrm>
            <a:off x="1210963" y="1340801"/>
            <a:ext cx="10725665" cy="2217945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Залповый аукцион характеризуется минимальным объемом сделок. Спрэд (разница между ценами продавца и покупателя) при этом может быть огромным. Спрэд постоянно изменяется в процессе торгов, следовательно, участники зачастую находятся в ожидании подходящего варианта. Заявки поступают с двух сторон, накапливаются, а после начинают реализовываться. Периоды реализации именуются «залпами». «Залп» зависит от уровня ликвидности рынка. Чем выше ликвидность, тем чаще «залпы». Особенность данного аукциона состоит в одинаковой цене для всех участников торгов. При этом спрос прямо пропорционально зависит от «залпов».</a:t>
            </a:r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BC42DC23-DC80-4714-BE5E-7F52C65A9650}"/>
              </a:ext>
            </a:extLst>
          </p:cNvPr>
          <p:cNvSpPr/>
          <p:nvPr/>
        </p:nvSpPr>
        <p:spPr>
          <a:xfrm>
            <a:off x="1210963" y="3672108"/>
            <a:ext cx="10725665" cy="1886465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Непрерывный аукцион является ликвидным вариантом залпового аукциона. В этом случае сделки на бирже удовлетворяются непрерывно.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Непрерывный аукцион бывает трех видов: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использованием книги заказов, в которой брокеры оставляют заявки;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использованием электронного табло, на который выводится вся актуальная информация;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сделки проводятся в биржевой яме, трейдеры общаются вживую.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CA0868-AE42-4C94-BBD4-04A44BD1222A}"/>
              </a:ext>
            </a:extLst>
          </p:cNvPr>
          <p:cNvSpPr/>
          <p:nvPr/>
        </p:nvSpPr>
        <p:spPr>
          <a:xfrm>
            <a:off x="233528" y="5671935"/>
            <a:ext cx="11724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аукционы проводятся с целью сопоставить интересы продавцов и покупателей. Каждый участник имеет намерение найти искомый товар или продать имеющийся товар по выгодной для себя цене. </a:t>
            </a:r>
          </a:p>
        </p:txBody>
      </p:sp>
    </p:spTree>
    <p:extLst>
      <p:ext uri="{BB962C8B-B14F-4D97-AF65-F5344CB8AC3E}">
        <p14:creationId xmlns:p14="http://schemas.microsoft.com/office/powerpoint/2010/main" val="2515544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51BF41-C41B-47AB-A8EB-4136759B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02EB2DD-5072-4AC5-B478-24D225F9C53B}"/>
              </a:ext>
            </a:extLst>
          </p:cNvPr>
          <p:cNvSpPr/>
          <p:nvPr/>
        </p:nvSpPr>
        <p:spPr>
          <a:xfrm>
            <a:off x="214184" y="1634637"/>
            <a:ext cx="4699944" cy="2956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проведения данной процедуры: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все заявки сверяются со встречными предложениями. В процессе этого формируется очередь неисполненных заявок;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 совпадении заявок на покупку и продажу происходит операция купли-продажи, то есть сделка закрывается.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E03D39-07ED-4612-979A-4A6761215954}"/>
              </a:ext>
            </a:extLst>
          </p:cNvPr>
          <p:cNvSpPr/>
          <p:nvPr/>
        </p:nvSpPr>
        <p:spPr>
          <a:xfrm>
            <a:off x="214184" y="507770"/>
            <a:ext cx="5823931" cy="873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На Московской бирже закрепилась практика регулярной проверки заявок на сопоставимость.</a:t>
            </a:r>
            <a:endParaRPr lang="ru-RU" dirty="0"/>
          </a:p>
        </p:txBody>
      </p:sp>
      <p:pic>
        <p:nvPicPr>
          <p:cNvPr id="13314" name="Picture 2" descr="Московская биржа задумалась о введении платы за информацию для инвесторов  :: Финансы :: РБК">
            <a:extLst>
              <a:ext uri="{FF2B5EF4-FFF2-40B4-BE49-F238E27FC236}">
                <a16:creationId xmlns:a16="http://schemas.microsoft.com/office/drawing/2014/main" id="{D37740CA-A622-45A6-8B4B-4CB9121B3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246" y="637538"/>
            <a:ext cx="5823932" cy="39534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935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4CD5A-F25D-42E4-BF69-C8CA2DF2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2304"/>
            <a:ext cx="10058400" cy="5420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/>
              <a:t>4.  Биржевые сделки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514F76-4DA2-4FF6-9D4D-D6D2376F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D60BAA-86AD-43CB-8DFC-3E173E7EEEE8}"/>
              </a:ext>
            </a:extLst>
          </p:cNvPr>
          <p:cNvSpPr/>
          <p:nvPr/>
        </p:nvSpPr>
        <p:spPr>
          <a:xfrm>
            <a:off x="314325" y="828676"/>
            <a:ext cx="11620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Биржевая сделка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соглашение о взаимной передаче прав и обязанностей в отношении биржевого товара, допущенного к обращению на бирже, находящее отражение в биржевом договоре (контракте), заключенном участниками биржевой торговли в ходе биржевых торгов.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13962A-8B03-4CD4-B07E-A4809E6C2F29}"/>
              </a:ext>
            </a:extLst>
          </p:cNvPr>
          <p:cNvSpPr/>
          <p:nvPr/>
        </p:nvSpPr>
        <p:spPr>
          <a:xfrm>
            <a:off x="314325" y="2158556"/>
            <a:ext cx="6096000" cy="25408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Сущностью проведения торгов на бирже является заключение сделок между продавцами и покупателями. Следует подчеркнуть, что заключение сделки затрагивает интересы не только их непосредственных участников, но и тех, кто за ними стоит (производителей и потребителей), поэтому они заслуживают тщательного анализа.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0D6F89-E796-4CF8-8DD7-D338215696DC}"/>
              </a:ext>
            </a:extLst>
          </p:cNvPr>
          <p:cNvSpPr/>
          <p:nvPr/>
        </p:nvSpPr>
        <p:spPr>
          <a:xfrm>
            <a:off x="257175" y="4928510"/>
            <a:ext cx="6096000" cy="8788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Биржевые сделки характеризуются юридической, организационной, экономической и этической сторонами.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Виды биржевых сделок, их характеристики + как они заключаются | Иван  Соколов | Яндекс Дзен">
            <a:extLst>
              <a:ext uri="{FF2B5EF4-FFF2-40B4-BE49-F238E27FC236}">
                <a16:creationId xmlns:a16="http://schemas.microsoft.com/office/drawing/2014/main" id="{A0B8FABA-809B-4B63-91E2-7F5089E6A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2156127"/>
            <a:ext cx="54673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20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ABD77-B11F-4FEB-A01C-2515A0DF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54802"/>
          </a:xfr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>
            <a:normAutofit fontScale="900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1. Сущность биржевых торгов</a:t>
            </a:r>
            <a:endParaRPr lang="ru-RU" sz="240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4E9021-C2F1-43E1-9B03-2F227E23D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31.10.2020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3FCD72-F1F3-4F48-B0EA-36D2D22CA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46" y="2132229"/>
            <a:ext cx="5196489" cy="29237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B6307D-102E-4FBD-94D5-D35AF0053632}"/>
              </a:ext>
            </a:extLst>
          </p:cNvPr>
          <p:cNvSpPr/>
          <p:nvPr/>
        </p:nvSpPr>
        <p:spPr>
          <a:xfrm>
            <a:off x="568410" y="932192"/>
            <a:ext cx="10495005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Биржевая торговля осуществляется путем организации и проведения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биржевых торгов.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EE4605-4770-48FA-89F7-A795348A0EDF}"/>
              </a:ext>
            </a:extLst>
          </p:cNvPr>
          <p:cNvSpPr/>
          <p:nvPr/>
        </p:nvSpPr>
        <p:spPr>
          <a:xfrm>
            <a:off x="510745" y="1951539"/>
            <a:ext cx="5832390" cy="188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Биржевые торги проводятся на основании поданных участниками биржевых торгов заявок по установленной товарной биржей форме на продажу (покупку) биржевого товара.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CA7261-D0EE-40D5-A9F3-BEF77F01F38E}"/>
              </a:ext>
            </a:extLst>
          </p:cNvPr>
          <p:cNvSpPr/>
          <p:nvPr/>
        </p:nvSpPr>
        <p:spPr>
          <a:xfrm>
            <a:off x="436605" y="3841159"/>
            <a:ext cx="6096000" cy="18896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 биржевых торгов, желающий продать (приобрести) биржевой товар подает на товарную биржу поручение (заявку) на продажу (покупку) биржевого товара.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49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681041-4440-4CB5-9AA8-317C71076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B7630B43-DA12-47FD-953C-B8CB56A6235E}"/>
              </a:ext>
            </a:extLst>
          </p:cNvPr>
          <p:cNvSpPr/>
          <p:nvPr/>
        </p:nvSpPr>
        <p:spPr>
          <a:xfrm>
            <a:off x="333632" y="46037"/>
            <a:ext cx="11524735" cy="1362633"/>
          </a:xfrm>
          <a:prstGeom prst="snip2Diag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юридической точки зрения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сделкой понимают действие, направленное на установление, изменение или прекращение гражданских прав и обязанностей. Правовая (юридическая) сторона биржевых сделок также касается прав и обязанностей участников (контрагентов) таких сделок.</a:t>
            </a:r>
          </a:p>
        </p:txBody>
      </p:sp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12971FEE-B794-4145-855E-FF7C140C4C0C}"/>
              </a:ext>
            </a:extLst>
          </p:cNvPr>
          <p:cNvSpPr/>
          <p:nvPr/>
        </p:nvSpPr>
        <p:spPr>
          <a:xfrm>
            <a:off x="333632" y="1528851"/>
            <a:ext cx="11524735" cy="1362634"/>
          </a:xfrm>
          <a:prstGeom prst="snip2Diag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сторона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биржевых сделок предполагает установление их участников, виды биржевых сделок, а также порядок (очередность) выполнения определенных действий, ведущих к заключению биржевых сделок и отражению их в конкретных документах.</a:t>
            </a: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20C8FEE1-07C4-443E-A7D8-146FD8371402}"/>
              </a:ext>
            </a:extLst>
          </p:cNvPr>
          <p:cNvSpPr/>
          <p:nvPr/>
        </p:nvSpPr>
        <p:spPr>
          <a:xfrm>
            <a:off x="333632" y="3011665"/>
            <a:ext cx="11524735" cy="954851"/>
          </a:xfrm>
          <a:prstGeom prst="snip2Diag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сторона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цель заключения биржевой сделки (удостоверение конкретных потребностей, реализация изготовленной продукции и получение прибыли, вложение денег, спекуляция и т.д.).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CAD702B3-ABEE-4186-81F0-FEFD2803AEB3}"/>
              </a:ext>
            </a:extLst>
          </p:cNvPr>
          <p:cNvSpPr/>
          <p:nvPr/>
        </p:nvSpPr>
        <p:spPr>
          <a:xfrm>
            <a:off x="333632" y="4086696"/>
            <a:ext cx="11524735" cy="2256439"/>
          </a:xfrm>
          <a:prstGeom prst="snip2Diag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0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этической точки зрения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биржевые сделки связаны с общественным отношением к ним и биржевой торговле в целом, соблюдением традиций, норм и правил поведения, нашедших отражение в законе, но обязательных для их соблюдения. В результате биржевых сделок их участники получают определенную прибыль, но не любой ценой, а в соответствии с принятым законодательством.</a:t>
            </a:r>
          </a:p>
        </p:txBody>
      </p:sp>
    </p:spTree>
    <p:extLst>
      <p:ext uri="{BB962C8B-B14F-4D97-AF65-F5344CB8AC3E}">
        <p14:creationId xmlns:p14="http://schemas.microsoft.com/office/powerpoint/2010/main" val="3293603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BF896E-B15C-4382-B834-985AE551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82B58C-7090-467C-99C3-4561082E9122}"/>
              </a:ext>
            </a:extLst>
          </p:cNvPr>
          <p:cNvSpPr/>
          <p:nvPr/>
        </p:nvSpPr>
        <p:spPr>
          <a:xfrm>
            <a:off x="679889" y="130688"/>
            <a:ext cx="1026434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сделок, заключенных на товарных биржах, характерны следующие черты: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4D0C63-CE9A-4541-A0E0-B64FD0AAAB31}"/>
              </a:ext>
            </a:extLst>
          </p:cNvPr>
          <p:cNvSpPr/>
          <p:nvPr/>
        </p:nvSpPr>
        <p:spPr>
          <a:xfrm>
            <a:off x="144430" y="591923"/>
            <a:ext cx="11866338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сделка должна представлять собой соглашение о купле-продаже биржевого товара с немедленной поставкой или к определенному оговоренному сроку в будущем;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порядок заключения сделки соответствует законодательству о биржевой торговле, а также правилам торговли конкретной биржи;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участники биржевой сделки являются участниками биржевых торгов;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сделка выполняется (совершается) вне бирж;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сделка подлежит обязательной регистрации в соответствии с установленными правилами;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биржа является гарантом выполнения сделок, зарегистрированных на ее торгах;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биржа вправе применять санкции к участникам биржевой торговли, совершающим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небиржевые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сделки;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биржевые сделки не могут совершаться от имени и за счет биржи, заключение сделок – это функция участников биржевых торгов, обычно членов биржи и брокеров, выступающих в роли профессиональных посредников.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BAD67DC-6DF0-4340-B3CB-0E2153A293CA}"/>
              </a:ext>
            </a:extLst>
          </p:cNvPr>
          <p:cNvSpPr/>
          <p:nvPr/>
        </p:nvSpPr>
        <p:spPr>
          <a:xfrm>
            <a:off x="679889" y="3823147"/>
            <a:ext cx="11236411" cy="7825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сделки имели единую правовую основу, каждой биржей разрабатываются специальные правила, регулирующие отношения между контрагентами по поводу: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4CFEDC8-E59D-40DE-8ADC-18C2FE2984B1}"/>
              </a:ext>
            </a:extLst>
          </p:cNvPr>
          <p:cNvSpPr/>
          <p:nvPr/>
        </p:nvSpPr>
        <p:spPr>
          <a:xfrm>
            <a:off x="679888" y="4649701"/>
            <a:ext cx="11236411" cy="184527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подготовки сделки;</a:t>
            </a:r>
          </a:p>
          <a:p>
            <a:r>
              <a:rPr lang="ru-RU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непосредственноrо совершения сделки;</a:t>
            </a:r>
          </a:p>
          <a:p>
            <a:r>
              <a:rPr lang="ru-RU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оформления заключенной сделки;</a:t>
            </a:r>
          </a:p>
          <a:p>
            <a:r>
              <a:rPr lang="ru-RU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ее выполнения;</a:t>
            </a:r>
          </a:p>
          <a:p>
            <a:r>
              <a:rPr lang="ru-RU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расчетов по сделкам;</a:t>
            </a:r>
          </a:p>
          <a:p>
            <a:r>
              <a:rPr lang="ru-RU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ответственности за их выполнение и разрешение споров по сделкам.</a:t>
            </a:r>
          </a:p>
        </p:txBody>
      </p:sp>
    </p:spTree>
    <p:extLst>
      <p:ext uri="{BB962C8B-B14F-4D97-AF65-F5344CB8AC3E}">
        <p14:creationId xmlns:p14="http://schemas.microsoft.com/office/powerpoint/2010/main" val="2643004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82F5BC-C9F7-4E66-AB59-DD94B8B7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A3C30CD-A3BE-4715-8ACF-A2AC6A844D8D}"/>
              </a:ext>
            </a:extLst>
          </p:cNvPr>
          <p:cNvSpPr/>
          <p:nvPr/>
        </p:nvSpPr>
        <p:spPr>
          <a:xfrm>
            <a:off x="584885" y="234778"/>
            <a:ext cx="11236411" cy="9185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законодательные правила заключения сделок являются своеобразной борьбой против торговой (коммерческой) недобросовестности.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F8775D9-8ADE-4DC4-9FC3-0B2D7F7CD6BF}"/>
              </a:ext>
            </a:extLst>
          </p:cNvPr>
          <p:cNvSpPr/>
          <p:nvPr/>
        </p:nvSpPr>
        <p:spPr>
          <a:xfrm>
            <a:off x="584885" y="1293341"/>
            <a:ext cx="11236411" cy="9185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к заключению сделки, как правило, ведется вне биржи, а ее совершение проводится в процессе биржевых торгов в соответствии с нормами и правилами, установленными для конкретной биржи.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BD39781-1D04-4DEC-9F93-41164973BB9D}"/>
              </a:ext>
            </a:extLst>
          </p:cNvPr>
          <p:cNvSpPr/>
          <p:nvPr/>
        </p:nvSpPr>
        <p:spPr>
          <a:xfrm>
            <a:off x="584884" y="2339549"/>
            <a:ext cx="11236411" cy="9185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Основанием для заключения сделки является устное согласие брокера, высказанное им в процессе гласно проводимых торгов, зафиксированное маклером, обслуживающим товарную секцию на бирже.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39631BD-4783-4B14-8635-9D48A2E56F62}"/>
              </a:ext>
            </a:extLst>
          </p:cNvPr>
          <p:cNvSpPr/>
          <p:nvPr/>
        </p:nvSpPr>
        <p:spPr>
          <a:xfrm>
            <a:off x="584884" y="3385757"/>
            <a:ext cx="11236411" cy="9185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Сделка считается заключенной с момента ее регистрации на бирже. При совершении сделки стороны согласовывают между собой ее содержание, т.е. круг вопросов, решаемых при ее заключении.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пекуляции">
            <a:extLst>
              <a:ext uri="{FF2B5EF4-FFF2-40B4-BE49-F238E27FC236}">
                <a16:creationId xmlns:a16="http://schemas.microsoft.com/office/drawing/2014/main" id="{923DE342-BE02-410D-BA99-57B9898C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08" y="4414511"/>
            <a:ext cx="4876800" cy="197223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10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99328B-2B6B-4423-94EB-A2571895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D869E4E-DB79-406A-BDD9-4D1E4020F2D9}"/>
              </a:ext>
            </a:extLst>
          </p:cNvPr>
          <p:cNvSpPr/>
          <p:nvPr/>
        </p:nvSpPr>
        <p:spPr>
          <a:xfrm>
            <a:off x="370703" y="321276"/>
            <a:ext cx="11516497" cy="18947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поручении (заявке) на продажу биржевого товара может быть указано на возможность понижения цены, в поручении (заявке) на покупку биржевого товара – на ее повышение, а также в заявках на продажу (покупку) биржевого товара может быть указано на возможность согласования в ходе биржевых торгов других условий биржевой сделки.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90A4880-C766-4460-8235-403BEF386FE2}"/>
              </a:ext>
            </a:extLst>
          </p:cNvPr>
          <p:cNvSpPr/>
          <p:nvPr/>
        </p:nvSpPr>
        <p:spPr>
          <a:xfrm>
            <a:off x="370703" y="2321011"/>
            <a:ext cx="11516497" cy="11079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Поручения (заявки) участников биржевых торгов на продажу (покупку) биржевого товара подаются в сроки и порядке, установленном Правилами.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B62A96-9221-4086-AAD5-D9089B1BD136}"/>
              </a:ext>
            </a:extLst>
          </p:cNvPr>
          <p:cNvSpPr/>
          <p:nvPr/>
        </p:nvSpPr>
        <p:spPr>
          <a:xfrm>
            <a:off x="1981535" y="3512747"/>
            <a:ext cx="7948843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Основаниями для отказа в принятии поручения (заявки) являются: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BBFB739-A2E3-4792-9CAD-8E34360A520A}"/>
              </a:ext>
            </a:extLst>
          </p:cNvPr>
          <p:cNvSpPr/>
          <p:nvPr/>
        </p:nvSpPr>
        <p:spPr>
          <a:xfrm>
            <a:off x="107093" y="4101119"/>
            <a:ext cx="11903674" cy="188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нарушение установленных сроков и порядка подачи поручения (заявки);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отсутствие обеспечения исполнения обязательств, в случае совершения биржевых сделок с обеспечением;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неуплата участником биржевых торгов биржевого сбора.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9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E6265A-99AB-4C87-A330-A567D716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1F7FCEE-F103-48B3-BFC8-548544675CA2}"/>
              </a:ext>
            </a:extLst>
          </p:cNvPr>
          <p:cNvSpPr/>
          <p:nvPr/>
        </p:nvSpPr>
        <p:spPr>
          <a:xfrm>
            <a:off x="411891" y="270391"/>
            <a:ext cx="11368217" cy="12109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отказа в принятии поручения (заявки) на продажу (покупку) биржевого товара товарная биржа информирует об этом участника биржевых торгов до начала биржевых торгов.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CE7B57F-C46D-449F-AF1F-B60F5841804D}"/>
              </a:ext>
            </a:extLst>
          </p:cNvPr>
          <p:cNvSpPr/>
          <p:nvPr/>
        </p:nvSpPr>
        <p:spPr>
          <a:xfrm>
            <a:off x="5263978" y="1633752"/>
            <a:ext cx="6516130" cy="46846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Подача поручения (заявки) на продажу (покупку) биржевого товара участником биржевых торгов означает его безоговорочное согласие совершить биржевую сделку на условиях, указанных в поданном поручении (заявке). Принятые поручения (заявки) на продажу (покупку) биржевого товара подлежат регистрации на товарной бирже и включению в торговую систему товарной биржи в порядке, установленном Правилами.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Биржевая торговля ломом вероятно будет отложена — INFOLOM">
            <a:extLst>
              <a:ext uri="{FF2B5EF4-FFF2-40B4-BE49-F238E27FC236}">
                <a16:creationId xmlns:a16="http://schemas.microsoft.com/office/drawing/2014/main" id="{5A7EB5B8-90C2-4828-8FEB-6C72006B5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1" y="2346325"/>
            <a:ext cx="4527209" cy="30181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30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2B2CA9-0517-4BF1-B548-DBB039C8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FFEA9226-246B-48DD-BA86-ECC705B112A4}"/>
              </a:ext>
            </a:extLst>
          </p:cNvPr>
          <p:cNvSpPr/>
          <p:nvPr/>
        </p:nvSpPr>
        <p:spPr>
          <a:xfrm>
            <a:off x="230659" y="148281"/>
            <a:ext cx="11747157" cy="889687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Участник биржевых торгов может до начала биржевых торгов изменить условия поручения (заявки) или отозвать ее в сроки и порядке, установленном Правилами.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7970C4F-7B34-434E-9DD1-1CDC4362D4B2}"/>
              </a:ext>
            </a:extLst>
          </p:cNvPr>
          <p:cNvSpPr/>
          <p:nvPr/>
        </p:nvSpPr>
        <p:spPr>
          <a:xfrm>
            <a:off x="238898" y="2248931"/>
            <a:ext cx="5857102" cy="355050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составляет реестры заявок на продажу (покупку) биржевого товара. Реестры составляются по форме, утвержденной товарной биржей;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регистрирует трейдеров и их помощников;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информирует трейдеров о сформированных реестрах заявок на продажу (покупку) биржевого товара;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устанавливает и доводит до участников биржевых торгов цены открытия, ценовой коридор, шаг цены.</a:t>
            </a:r>
          </a:p>
        </p:txBody>
      </p:sp>
      <p:sp>
        <p:nvSpPr>
          <p:cNvPr id="6" name="Выноска: стрелка вниз 5">
            <a:extLst>
              <a:ext uri="{FF2B5EF4-FFF2-40B4-BE49-F238E27FC236}">
                <a16:creationId xmlns:a16="http://schemas.microsoft.com/office/drawing/2014/main" id="{0EC65F5E-7F94-4A84-80C2-097D0B0C754B}"/>
              </a:ext>
            </a:extLst>
          </p:cNvPr>
          <p:cNvSpPr/>
          <p:nvPr/>
        </p:nvSpPr>
        <p:spPr>
          <a:xfrm>
            <a:off x="663146" y="1157417"/>
            <a:ext cx="5008605" cy="972065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началу биржевых торгов биржа: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142CF6D-DDF3-40E6-8116-1E91A8D97820}"/>
              </a:ext>
            </a:extLst>
          </p:cNvPr>
          <p:cNvSpPr/>
          <p:nvPr/>
        </p:nvSpPr>
        <p:spPr>
          <a:xfrm>
            <a:off x="6730314" y="1643449"/>
            <a:ext cx="5247502" cy="343105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Трейдер участника биржевых торгов, поручение (заявка) на продажу (покупку) биржевого товара, которого включена в реестр заявок, присутствует на биржевых торгах. Отсутствие трейдера на биржевых торгах без предварительного уведомления товарной биржи является нарушением Правил.</a:t>
            </a:r>
            <a:endParaRPr lang="ru-RU" sz="1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6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ECC203-5DC5-47F7-8BE5-E5F03037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3" name="Выноска: стрелка вправо 2">
            <a:extLst>
              <a:ext uri="{FF2B5EF4-FFF2-40B4-BE49-F238E27FC236}">
                <a16:creationId xmlns:a16="http://schemas.microsoft.com/office/drawing/2014/main" id="{885051A9-B79A-4FF4-98D4-DE1E2EE294EF}"/>
              </a:ext>
            </a:extLst>
          </p:cNvPr>
          <p:cNvSpPr/>
          <p:nvPr/>
        </p:nvSpPr>
        <p:spPr>
          <a:xfrm>
            <a:off x="211248" y="338479"/>
            <a:ext cx="3990049" cy="2257167"/>
          </a:xfrm>
          <a:prstGeom prst="rightArrowCallout">
            <a:avLst>
              <a:gd name="adj1" fmla="val 30839"/>
              <a:gd name="adj2" fmla="val 33394"/>
              <a:gd name="adj3" fmla="val 36679"/>
              <a:gd name="adj4" fmla="val 77972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Биржевые торги могут проводиться в следующих режимах торговли: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74229B6-9117-4A0B-BC7E-8179AD427F3D}"/>
              </a:ext>
            </a:extLst>
          </p:cNvPr>
          <p:cNvSpPr/>
          <p:nvPr/>
        </p:nvSpPr>
        <p:spPr>
          <a:xfrm>
            <a:off x="4350761" y="275023"/>
            <a:ext cx="7735329" cy="259830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режим классической торговли;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режим двойного встречного аукциона;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режим стандартного аукциона;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режим стандартного аукциона, без использования торговой системы товарной биржи путем проведения голосовых торгов.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2CAA3E-B08D-47D3-B980-86BBC3493840}"/>
              </a:ext>
            </a:extLst>
          </p:cNvPr>
          <p:cNvSpPr/>
          <p:nvPr/>
        </p:nvSpPr>
        <p:spPr>
          <a:xfrm>
            <a:off x="148281" y="3274051"/>
            <a:ext cx="76694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проведения биржевых торгов в каждом режиме торговли определяется Правилами.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Односторонний отказ от сделки, заключенной на биржевых торгах, допускается только в случаях, предусмотренных Гражданским кодексом, иными законодательными актами РФ или соглашением сторон.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Биржевые торги проводятся в электронном, голосовом и электронно-голосовом виде.</a:t>
            </a:r>
          </a:p>
        </p:txBody>
      </p:sp>
      <p:pic>
        <p:nvPicPr>
          <p:cNvPr id="3074" name="Picture 2" descr="Реферат на тему &quot;Биржевая торговля в России и мире&quot; скачать бесплатно">
            <a:extLst>
              <a:ext uri="{FF2B5EF4-FFF2-40B4-BE49-F238E27FC236}">
                <a16:creationId xmlns:a16="http://schemas.microsoft.com/office/drawing/2014/main" id="{55430AD2-E50B-4A4F-AD19-1178C82BB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44" y="3313996"/>
            <a:ext cx="3810000" cy="2514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3A54F-7909-44A8-92DB-5DB70F7F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630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200" dirty="0"/>
              <a:t>2. Механизм биржевой торговли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21589F-AC35-4F9D-BB92-0D4CB762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B93246-18BE-4DAF-99E6-D1D7FD031043}"/>
              </a:ext>
            </a:extLst>
          </p:cNvPr>
          <p:cNvSpPr/>
          <p:nvPr/>
        </p:nvSpPr>
        <p:spPr>
          <a:xfrm>
            <a:off x="710102" y="897925"/>
            <a:ext cx="10544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Особые требования предъявляются к биржевому операционному залу, в котором проводятся биржевые торги.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Эволюция форм торговли и появление товарных бирж. Школа инвестора. Биржевая  торговля">
            <a:extLst>
              <a:ext uri="{FF2B5EF4-FFF2-40B4-BE49-F238E27FC236}">
                <a16:creationId xmlns:a16="http://schemas.microsoft.com/office/drawing/2014/main" id="{AE384017-7021-4DA3-A294-63E3AF128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35" y="2372268"/>
            <a:ext cx="4956170" cy="285569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1479EE-5D35-4A07-9991-269731E84EE4}"/>
              </a:ext>
            </a:extLst>
          </p:cNvPr>
          <p:cNvSpPr/>
          <p:nvPr/>
        </p:nvSpPr>
        <p:spPr>
          <a:xfrm>
            <a:off x="604816" y="1867643"/>
            <a:ext cx="5841407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важными можно считать следующие: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7AFCDA9-75F8-419F-BDB3-3DC06E2D04C4}"/>
              </a:ext>
            </a:extLst>
          </p:cNvPr>
          <p:cNvSpPr/>
          <p:nvPr/>
        </p:nvSpPr>
        <p:spPr>
          <a:xfrm>
            <a:off x="591855" y="2634100"/>
            <a:ext cx="6096000" cy="28129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Биржевой зал должен быть достаточно вместим. На зарубежных биржах операционный зал рассчитан на 2-3 тыс. человек, причем каждому участнику биржевого торга создаются все необходимые условия для осуществления купли-продажи.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0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A19C58-D6D5-4EF6-B4B5-CF6F53C1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4E92AA-24DC-4B55-A7A3-BD22E996A95D}"/>
              </a:ext>
            </a:extLst>
          </p:cNvPr>
          <p:cNvSpPr/>
          <p:nvPr/>
        </p:nvSpPr>
        <p:spPr>
          <a:xfrm>
            <a:off x="378939" y="0"/>
            <a:ext cx="56676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На большинстве бирж мира торговля ведется сразу несколькими видами товаров. Для заключения сделок, но каждому из них отводится отдельный зал или участок в большом зале, пол которого ниже, чем пол зала. Поэтому место, где заключаются сделки, называется биржевой ямой, полом или биржевым кольцом.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Истоки трейдинга. Биржевая яма. : bezbdsm — LiveJournal">
            <a:extLst>
              <a:ext uri="{FF2B5EF4-FFF2-40B4-BE49-F238E27FC236}">
                <a16:creationId xmlns:a16="http://schemas.microsoft.com/office/drawing/2014/main" id="{93BE7788-CFC9-4769-A0CF-5984185EB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741" y="403655"/>
            <a:ext cx="5085320" cy="51715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C84735-14E2-46B5-B7A3-B86A87925B47}"/>
              </a:ext>
            </a:extLst>
          </p:cNvPr>
          <p:cNvSpPr/>
          <p:nvPr/>
        </p:nvSpPr>
        <p:spPr>
          <a:xfrm>
            <a:off x="145709" y="2294035"/>
            <a:ext cx="6241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Биржевое кольцо должно быть устроено таким образом, чтобы создать равные возможности для всех участников торга. Вот почему на зарубежных биржах оно представляет собой не полностью замкнутую круговую арену с возвышающимся амфитеатром несколькими рядами (например, как зрительный зал в цирке). Такой принцип построения биржевого кольца дает возможность хорошо видеть участников торга ведущему, своевременно улавливать их реакцию при объявлении товара, выставляемого для продажи, и его цены. В настоящее время у российских бирж пока нет специально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nocтроенных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помещений для проведения биржевых торгов. Часто для этого использовались достаточно вместительные конференц-залы.</a:t>
            </a:r>
          </a:p>
        </p:txBody>
      </p:sp>
    </p:spTree>
    <p:extLst>
      <p:ext uri="{BB962C8B-B14F-4D97-AF65-F5344CB8AC3E}">
        <p14:creationId xmlns:p14="http://schemas.microsoft.com/office/powerpoint/2010/main" val="319431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ED4791-D4C9-4BCB-9FC3-DABC275B9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31.10.2020</a:t>
            </a:fld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5BF4A3-56DB-45FC-B887-1EF87951AB2D}"/>
              </a:ext>
            </a:extLst>
          </p:cNvPr>
          <p:cNvSpPr/>
          <p:nvPr/>
        </p:nvSpPr>
        <p:spPr>
          <a:xfrm>
            <a:off x="370703" y="158232"/>
            <a:ext cx="11549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 центре или у края кольца или ямы имеется возвышение, на котором находятся служащие биржи, ведущие биржевой торг и регистрирующие сделки и цены.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6A36EF-3434-4C34-8BB3-E1CF25A65609}"/>
              </a:ext>
            </a:extLst>
          </p:cNvPr>
          <p:cNvSpPr/>
          <p:nvPr/>
        </p:nvSpPr>
        <p:spPr>
          <a:xfrm>
            <a:off x="5449330" y="106243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Следующее требование к биржевому залу заключается в том, что в зале должны быть специально оборудованные места для тех, кто получил право торговать на бирже. Они, как правило, называются местами или кабинами брокеров и располагаются по периметру зала. Таких кабин может насчитываться до 400-500.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В биржевой яме, 5 серия - @goldenbogdan - GoldVoice.club">
            <a:extLst>
              <a:ext uri="{FF2B5EF4-FFF2-40B4-BE49-F238E27FC236}">
                <a16:creationId xmlns:a16="http://schemas.microsoft.com/office/drawing/2014/main" id="{784B085C-39AE-4FD0-89F0-BFD0B7026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9" y="1062438"/>
            <a:ext cx="4758988" cy="23665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C4210E-36A2-451E-92F7-154E7245118F}"/>
              </a:ext>
            </a:extLst>
          </p:cNvPr>
          <p:cNvSpPr/>
          <p:nvPr/>
        </p:nvSpPr>
        <p:spPr>
          <a:xfrm>
            <a:off x="370703" y="3727949"/>
            <a:ext cx="114094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Для доведения необходимой информации до брокеров в операционном зале оборудовано специальное информационное табло. На зарубежных биржах на таком табло дается информация не только о сделках и ценах, зарегистрированных в данном кольце (яме), но и аналогичная информация по остальным товарам этой биржи и по другим товарным, фондовым и валютным биржам, а также сведения, которые могут повлиять на движение цен (о погоде, забастовках, отгрузках товаров, политических событиях и т.д.).</a:t>
            </a:r>
          </a:p>
        </p:txBody>
      </p:sp>
    </p:spTree>
    <p:extLst>
      <p:ext uri="{BB962C8B-B14F-4D97-AF65-F5344CB8AC3E}">
        <p14:creationId xmlns:p14="http://schemas.microsoft.com/office/powerpoint/2010/main" val="1359926748"/>
      </p:ext>
    </p:extLst>
  </p:cSld>
  <p:clrMapOvr>
    <a:masterClrMapping/>
  </p:clrMapOvr>
</p:sld>
</file>

<file path=ppt/theme/theme1.xml><?xml version="1.0" encoding="utf-8"?>
<a:theme xmlns:a="http://schemas.openxmlformats.org/drawingml/2006/main" name="1_Ретроспектива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5_TF56160789" id="{E9416FAF-F856-40AC-9675-C9B0760B1290}" vid="{1EEFFE07-2D5A-4CA5-A479-4D088CDD8AD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{35B21BC1-9E8D-41CB-97B4-9876CA5C6BB0}tf56160789_win32</Template>
  <TotalTime>127</TotalTime>
  <Words>2541</Words>
  <Application>Microsoft Office PowerPoint</Application>
  <PresentationFormat>Широкоэкранный</PresentationFormat>
  <Paragraphs>139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Bookman Old Style</vt:lpstr>
      <vt:lpstr>Calibri</vt:lpstr>
      <vt:lpstr>Franklin Gothic Book</vt:lpstr>
      <vt:lpstr>Times New Roman</vt:lpstr>
      <vt:lpstr>1_РетроспективаVTI</vt:lpstr>
      <vt:lpstr>Тема № 6 «Биржевые торги и сделки»</vt:lpstr>
      <vt:lpstr>1. Сущность биржевых торгов</vt:lpstr>
      <vt:lpstr>Презентация PowerPoint</vt:lpstr>
      <vt:lpstr>Презентация PowerPoint</vt:lpstr>
      <vt:lpstr>Презентация PowerPoint</vt:lpstr>
      <vt:lpstr>Презентация PowerPoint</vt:lpstr>
      <vt:lpstr>2. Механизм биржевой торговли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Биржевой аукцион</vt:lpstr>
      <vt:lpstr>Презентация PowerPoint</vt:lpstr>
      <vt:lpstr>Презентация PowerPoint</vt:lpstr>
      <vt:lpstr>Презентация PowerPoint</vt:lpstr>
      <vt:lpstr>4.  Биржевые сделки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Lorem Ipsum</dc:title>
  <dc:creator>Оля У</dc:creator>
  <cp:lastModifiedBy>Оля У</cp:lastModifiedBy>
  <cp:revision>30</cp:revision>
  <dcterms:created xsi:type="dcterms:W3CDTF">2020-10-31T14:35:02Z</dcterms:created>
  <dcterms:modified xsi:type="dcterms:W3CDTF">2020-10-31T16:45:06Z</dcterms:modified>
</cp:coreProperties>
</file>